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94" r:id="rId3"/>
    <p:sldId id="395" r:id="rId4"/>
    <p:sldId id="491" r:id="rId5"/>
    <p:sldId id="496" r:id="rId6"/>
    <p:sldId id="497" r:id="rId7"/>
    <p:sldId id="498" r:id="rId8"/>
    <p:sldId id="499" r:id="rId9"/>
    <p:sldId id="501" r:id="rId10"/>
    <p:sldId id="502" r:id="rId11"/>
    <p:sldId id="503" r:id="rId12"/>
    <p:sldId id="513" r:id="rId13"/>
    <p:sldId id="516" r:id="rId14"/>
    <p:sldId id="517" r:id="rId15"/>
    <p:sldId id="518" r:id="rId16"/>
    <p:sldId id="506" r:id="rId17"/>
    <p:sldId id="505" r:id="rId18"/>
    <p:sldId id="507" r:id="rId19"/>
    <p:sldId id="508" r:id="rId20"/>
    <p:sldId id="509" r:id="rId21"/>
    <p:sldId id="512" r:id="rId22"/>
    <p:sldId id="511" r:id="rId23"/>
    <p:sldId id="510" r:id="rId24"/>
    <p:sldId id="495" r:id="rId25"/>
    <p:sldId id="519" r:id="rId26"/>
    <p:sldId id="488" r:id="rId27"/>
    <p:sldId id="520" r:id="rId28"/>
    <p:sldId id="352" r:id="rId29"/>
    <p:sldId id="39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66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30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81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jetbrains.com/phpstor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tana.com/" TargetMode="External"/><Relationship Id="rId2" Type="http://schemas.openxmlformats.org/officeDocument/2006/relationships/hyperlink" Target="http://www.eclipse.org/pd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xdebug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4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0828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XAMPP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Setup a PHP + MySQL</a:t>
            </a:r>
            <a:br>
              <a:rPr lang="en-US" dirty="0"/>
            </a:br>
            <a:r>
              <a:rPr lang="en-US" dirty="0"/>
              <a:t>Development Environment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69851" y="3813285"/>
            <a:ext cx="116891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XAMPP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31" y="3798692"/>
            <a:ext cx="4706520" cy="2328874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Apache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httpd.conf</a:t>
            </a:r>
            <a:r>
              <a:rPr lang="en-US" sz="3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.\apache\conf\httpd.conf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PHP configuration file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php.ini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.\apache\bin\php.ini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MySQL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my.cnf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noProof="1">
                <a:solidFill>
                  <a:srgbClr val="F3BE60"/>
                </a:solidFill>
              </a:rPr>
              <a:t>.</a:t>
            </a:r>
            <a:r>
              <a:rPr lang="en-US" sz="3600" b="1" noProof="1">
                <a:solidFill>
                  <a:srgbClr val="F3BE60"/>
                </a:solidFill>
              </a:rPr>
              <a:t>\mysql\bin\my.cnf</a:t>
            </a:r>
            <a:endParaRPr lang="en-US" sz="3600" noProof="1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Configuration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86" y="4309126"/>
            <a:ext cx="1863074" cy="18630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685212" y="1371600"/>
            <a:ext cx="2784438" cy="2514600"/>
            <a:chOff x="8968301" y="1160947"/>
            <a:chExt cx="2460111" cy="2221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8301" y="1160947"/>
              <a:ext cx="1020520" cy="3563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612" y="1543050"/>
              <a:ext cx="2452800" cy="183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6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/>
              <a:t>PHP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719034"/>
          </a:xfrm>
        </p:spPr>
        <p:txBody>
          <a:bodyPr/>
          <a:lstStyle/>
          <a:p>
            <a:r>
              <a:rPr lang="en-US" dirty="0"/>
              <a:t>PHP Storm, </a:t>
            </a:r>
            <a:r>
              <a:rPr lang="en-US" noProof="1"/>
              <a:t>NetBeans, Eclipse, …</a:t>
            </a:r>
            <a:endParaRPr lang="en-US" dirty="0"/>
          </a:p>
        </p:txBody>
      </p:sp>
      <p:pic>
        <p:nvPicPr>
          <p:cNvPr id="8198" name="Picture 6" descr="http://www.faceyspacey.com/images/article-images/netbeans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505" y="2638426"/>
            <a:ext cx="2961407" cy="1628775"/>
          </a:xfrm>
          <a:prstGeom prst="roundRect">
            <a:avLst>
              <a:gd name="adj" fmla="val 58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94" y="1203025"/>
            <a:ext cx="4167928" cy="2593842"/>
          </a:xfrm>
          <a:prstGeom prst="roundRect">
            <a:avLst>
              <a:gd name="adj" fmla="val 1821"/>
            </a:avLst>
          </a:prstGeom>
          <a:noFill/>
          <a:ln>
            <a:solidFill>
              <a:schemeClr val="tx2">
                <a:lumMod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49" y="2486025"/>
            <a:ext cx="2133600" cy="1933575"/>
          </a:xfrm>
          <a:prstGeom prst="roundRect">
            <a:avLst>
              <a:gd name="adj" fmla="val 580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747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208799" cy="5570355"/>
          </a:xfrm>
        </p:spPr>
        <p:txBody>
          <a:bodyPr/>
          <a:lstStyle/>
          <a:p>
            <a:r>
              <a:rPr lang="en-US" dirty="0"/>
              <a:t>PHP Storm</a:t>
            </a:r>
          </a:p>
          <a:p>
            <a:pPr lvl="1"/>
            <a:r>
              <a:rPr lang="en-US" dirty="0"/>
              <a:t>Powerful PHP IDE</a:t>
            </a:r>
          </a:p>
          <a:p>
            <a:pPr lvl="1"/>
            <a:r>
              <a:rPr lang="en-US" dirty="0"/>
              <a:t>By </a:t>
            </a:r>
            <a:r>
              <a:rPr lang="en-US" noProof="1"/>
              <a:t>JetBrains</a:t>
            </a:r>
            <a:r>
              <a:rPr lang="en-US" dirty="0"/>
              <a:t>, paid product</a:t>
            </a:r>
          </a:p>
          <a:p>
            <a:pPr lvl="1"/>
            <a:r>
              <a:rPr lang="en-US" dirty="0"/>
              <a:t>Built-in Web server for simplified configuration</a:t>
            </a:r>
          </a:p>
          <a:p>
            <a:pPr lvl="1"/>
            <a:r>
              <a:rPr lang="en-US" dirty="0"/>
              <a:t>Easy to install and configure</a:t>
            </a:r>
          </a:p>
          <a:p>
            <a:pPr lvl="1"/>
            <a:r>
              <a:rPr lang="en-US" dirty="0"/>
              <a:t>Debugger (</a:t>
            </a:r>
            <a:r>
              <a:rPr lang="en-US" noProof="1"/>
              <a:t>Xdebug</a:t>
            </a:r>
            <a:r>
              <a:rPr lang="en-US" dirty="0"/>
              <a:t> support)</a:t>
            </a:r>
          </a:p>
          <a:p>
            <a:pPr lvl="1"/>
            <a:r>
              <a:rPr lang="en-US" dirty="0">
                <a:hlinkClick r:id="rId2"/>
              </a:rPr>
              <a:t>http://jetbrains.com/phpstorm/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Storm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68" y="1676400"/>
            <a:ext cx="5033644" cy="39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8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046999" cy="5570355"/>
          </a:xfrm>
        </p:spPr>
        <p:txBody>
          <a:bodyPr/>
          <a:lstStyle/>
          <a:p>
            <a:r>
              <a:rPr lang="en-US" dirty="0"/>
              <a:t>The NetBeans IDE fully supports PHP</a:t>
            </a:r>
          </a:p>
          <a:p>
            <a:pPr lvl="1"/>
            <a:r>
              <a:rPr lang="en-US" dirty="0"/>
              <a:t>Free</a:t>
            </a:r>
            <a:r>
              <a:rPr lang="bg-BG" dirty="0"/>
              <a:t>, </a:t>
            </a:r>
            <a:r>
              <a:rPr lang="en-US" dirty="0"/>
              <a:t>open-source IDE</a:t>
            </a:r>
          </a:p>
          <a:p>
            <a:pPr lvl="1"/>
            <a:r>
              <a:rPr lang="en-US" dirty="0"/>
              <a:t>PHP code editor</a:t>
            </a:r>
          </a:p>
          <a:p>
            <a:pPr lvl="1"/>
            <a:r>
              <a:rPr lang="en-US" dirty="0"/>
              <a:t>Debugger (through 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Server integration</a:t>
            </a:r>
          </a:p>
          <a:p>
            <a:pPr lvl="1"/>
            <a:r>
              <a:rPr lang="en-US" dirty="0"/>
              <a:t>Frameworks support:</a:t>
            </a:r>
          </a:p>
          <a:p>
            <a:pPr lvl="2"/>
            <a:r>
              <a:rPr lang="en-US" dirty="0"/>
              <a:t>Symfony2, </a:t>
            </a:r>
            <a:r>
              <a:rPr lang="en-US" noProof="1"/>
              <a:t>Zend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NetBeans for PHP</a:t>
            </a:r>
          </a:p>
        </p:txBody>
      </p:sp>
      <p:pic>
        <p:nvPicPr>
          <p:cNvPr id="3074" name="Picture 2" descr="http://www.shinephp.com/wp-content/uploads/2009/10/netbeans-as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29" y="2236110"/>
            <a:ext cx="5374283" cy="39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Eclipse platform provides solid PHP development support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PDT</a:t>
            </a:r>
            <a:r>
              <a:rPr lang="en-US" dirty="0"/>
              <a:t> – PHP Development Tools</a:t>
            </a:r>
          </a:p>
          <a:p>
            <a:pPr lvl="1"/>
            <a:r>
              <a:rPr lang="en-US" dirty="0"/>
              <a:t>Write PHP code, Web server integration, debugging (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Free, open-source: </a:t>
            </a:r>
            <a:r>
              <a:rPr lang="en-US" dirty="0">
                <a:hlinkClick r:id="rId2"/>
              </a:rPr>
              <a:t>http://www.eclipse.org/pdt/</a:t>
            </a:r>
            <a:endParaRPr lang="en-US" dirty="0"/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/>
            <a:r>
              <a:rPr lang="en-US" dirty="0"/>
              <a:t>Eclipse-based IDE for PHP, Ruby, Python</a:t>
            </a:r>
          </a:p>
          <a:p>
            <a:pPr lvl="1"/>
            <a:r>
              <a:rPr lang="en-US" dirty="0"/>
              <a:t>Supports also HTML, CSS, JavaScript</a:t>
            </a:r>
          </a:p>
          <a:p>
            <a:pPr lvl="1"/>
            <a:r>
              <a:rPr lang="en-US" dirty="0"/>
              <a:t>Open-source: </a:t>
            </a:r>
            <a:r>
              <a:rPr lang="en-US" dirty="0">
                <a:hlinkClick r:id="rId3"/>
              </a:rPr>
              <a:t>http://www.aptana.com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PDT / </a:t>
            </a:r>
            <a:r>
              <a:rPr lang="en-US" noProof="1"/>
              <a:t>Aptana</a:t>
            </a:r>
            <a:r>
              <a:rPr lang="en-US" dirty="0"/>
              <a:t> Studio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52" y="4114800"/>
            <a:ext cx="391946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72456"/>
            <a:ext cx="8938472" cy="820600"/>
          </a:xfrm>
        </p:spPr>
        <p:txBody>
          <a:bodyPr/>
          <a:lstStyle/>
          <a:p>
            <a:r>
              <a:rPr lang="en-US" dirty="0"/>
              <a:t>Debugging PHP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27656"/>
            <a:ext cx="8938472" cy="719034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noProof="1"/>
              <a:t>Xdebug</a:t>
            </a:r>
            <a:r>
              <a:rPr lang="en-US" dirty="0"/>
              <a:t> for PHP Debugging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84412" y="762000"/>
            <a:ext cx="6586249" cy="3924465"/>
            <a:chOff x="3324423" y="914400"/>
            <a:chExt cx="6586249" cy="39244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4423" y="914400"/>
              <a:ext cx="5182049" cy="3810330"/>
            </a:xfrm>
            <a:prstGeom prst="rect">
              <a:avLst/>
            </a:prstGeom>
          </p:spPr>
        </p:pic>
        <p:pic>
          <p:nvPicPr>
            <p:cNvPr id="2056" name="Picture 8" descr="http://www.freeiconsweb.com/Freeicons/hexapod/Bu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316" y="1828800"/>
              <a:ext cx="1168896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icons.iconarchive.com/icons/custom-icon-design/flatastic-1/512/search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096" y="1328289"/>
              <a:ext cx="3510576" cy="351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78636" y="2819400"/>
              <a:ext cx="1219200" cy="1221425"/>
            </a:xfrm>
            <a:prstGeom prst="rect">
              <a:avLst/>
            </a:prstGeom>
          </p:spPr>
        </p:pic>
        <p:pic>
          <p:nvPicPr>
            <p:cNvPr id="2060" name="Picture 12" descr="https://derickrethans.nl/images/content/xdebug_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293" y="3703363"/>
              <a:ext cx="19050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965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PHP uses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dirty="0"/>
              <a:t> extension to enable code debugging</a:t>
            </a:r>
          </a:p>
          <a:p>
            <a:pPr>
              <a:spcBef>
                <a:spcPts val="1800"/>
              </a:spcBef>
            </a:pPr>
            <a:r>
              <a:rPr lang="en-US" dirty="0"/>
              <a:t>Check whether </a:t>
            </a:r>
            <a:r>
              <a:rPr lang="en-US" noProof="1"/>
              <a:t>Xdebug</a:t>
            </a:r>
            <a:r>
              <a:rPr lang="en-US" dirty="0"/>
              <a:t> is installed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phpinfo()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58" y="1295400"/>
            <a:ext cx="52292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31" y="3352800"/>
            <a:ext cx="6226080" cy="289585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8283170" y="2929935"/>
            <a:ext cx="304800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018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13612" y="2286000"/>
            <a:ext cx="3671206" cy="1055914"/>
          </a:xfrm>
          <a:prstGeom prst="wedgeRoundRectCallout">
            <a:avLst>
              <a:gd name="adj1" fmla="val -67770"/>
              <a:gd name="adj2" fmla="val -397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xdebug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extension is shown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phpinfo()</a:t>
            </a:r>
          </a:p>
        </p:txBody>
      </p:sp>
    </p:spTree>
    <p:extLst>
      <p:ext uri="{BB962C8B-B14F-4D97-AF65-F5344CB8AC3E}">
        <p14:creationId xmlns:p14="http://schemas.microsoft.com/office/powerpoint/2010/main" val="8808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  <a:r>
              <a:rPr lang="en-US" dirty="0"/>
              <a:t> for PHP 7 from </a:t>
            </a:r>
            <a:r>
              <a:rPr lang="en-US" dirty="0">
                <a:hlinkClick r:id="rId2"/>
              </a:rPr>
              <a:t>https://xdebug.org</a:t>
            </a:r>
            <a:endParaRPr lang="en-US" dirty="0"/>
          </a:p>
          <a:p>
            <a:pPr lvl="1"/>
            <a:r>
              <a:rPr lang="en-US" dirty="0"/>
              <a:t>XAMPP is 32-bit, so use the 32-bit version, thread-safe (TS)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php_xdebug-2.4.0-7.0-vc14.dll</a:t>
            </a:r>
          </a:p>
          <a:p>
            <a:pPr>
              <a:spcBef>
                <a:spcPts val="1800"/>
              </a:spcBef>
            </a:pPr>
            <a:r>
              <a:rPr lang="en-US" dirty="0"/>
              <a:t>Save it in</a:t>
            </a:r>
            <a:r>
              <a:rPr lang="bg-BG" dirty="0"/>
              <a:t> </a:t>
            </a:r>
            <a:r>
              <a:rPr lang="en-US" dirty="0"/>
              <a:t>your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php/ext</a:t>
            </a:r>
            <a:br>
              <a:rPr lang="en-US" dirty="0"/>
            </a:br>
            <a:r>
              <a:rPr lang="en-US" dirty="0"/>
              <a:t>directory, e.g.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c:\xampp\php\ext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24" y="3306184"/>
            <a:ext cx="5948995" cy="30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/>
          <a:lstStyle/>
          <a:p>
            <a:r>
              <a:rPr lang="en-US" dirty="0"/>
              <a:t>Add the following lines to your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/>
            <a:r>
              <a:rPr lang="en-US" dirty="0"/>
              <a:t>Typically its is located 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c:\xampp\php\php.ini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the </a:t>
            </a:r>
            <a:r>
              <a:rPr lang="en-US" noProof="1"/>
              <a:t>XDdebug</a:t>
            </a:r>
            <a:r>
              <a:rPr lang="en-US" dirty="0"/>
              <a:t> Extension in php.ini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40" y="2568872"/>
            <a:ext cx="6317672" cy="2249818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31814" y="5048656"/>
            <a:ext cx="11125198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[Xdebug]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zend_extension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"C:\xampp\php\ext\php_xdebug-2.4.0-7.0-vc14.dll"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xdebug.remote_enable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185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sz="3200" dirty="0"/>
              <a:t>What is XAMPP</a:t>
            </a:r>
          </a:p>
          <a:p>
            <a:pPr lvl="1"/>
            <a:r>
              <a:rPr lang="en-US" sz="3000" dirty="0"/>
              <a:t>Installing and Configuring</a:t>
            </a:r>
            <a:br>
              <a:rPr lang="en-US" sz="3000" dirty="0"/>
            </a:br>
            <a:r>
              <a:rPr lang="en-US" sz="3000" dirty="0"/>
              <a:t>XAMPP on Windows</a:t>
            </a:r>
          </a:p>
          <a:p>
            <a:r>
              <a:rPr lang="en-US" sz="3200" dirty="0"/>
              <a:t>PHP IDEs</a:t>
            </a:r>
          </a:p>
          <a:p>
            <a:pPr lvl="1"/>
            <a:r>
              <a:rPr lang="en-US" sz="3000" noProof="1"/>
              <a:t>phpStorm</a:t>
            </a:r>
            <a:r>
              <a:rPr lang="en-US" sz="3000" dirty="0"/>
              <a:t>, Eclipse, NetBeans</a:t>
            </a:r>
          </a:p>
          <a:p>
            <a:r>
              <a:rPr lang="en-US" sz="3200" dirty="0"/>
              <a:t>Debugging PHP with </a:t>
            </a:r>
            <a:r>
              <a:rPr lang="en-US" sz="3200" noProof="1"/>
              <a:t>Xdebug</a:t>
            </a:r>
          </a:p>
          <a:p>
            <a:pPr lvl="1"/>
            <a:r>
              <a:rPr lang="en-US" sz="3000" dirty="0"/>
              <a:t>Configuring </a:t>
            </a:r>
            <a:r>
              <a:rPr lang="en-US" sz="3000" noProof="1"/>
              <a:t>Xdebug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4267200"/>
            <a:ext cx="1484560" cy="1700578"/>
          </a:xfrm>
          <a:prstGeom prst="roundRect">
            <a:avLst>
              <a:gd name="adj" fmla="val 2840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  <a:r>
              <a:rPr lang="en-US" dirty="0"/>
              <a:t> require Apache Web server restart!</a:t>
            </a:r>
          </a:p>
          <a:p>
            <a:pPr lvl="1"/>
            <a:r>
              <a:rPr lang="en-US" dirty="0"/>
              <a:t>Also restart your 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Apache and Your 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54" y="1943912"/>
            <a:ext cx="5958358" cy="2066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54" y="4356636"/>
            <a:ext cx="5958358" cy="20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Again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project in the Apache document root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c:\xampp\htdocs\MyProject</a:t>
            </a:r>
          </a:p>
          <a:p>
            <a:pPr>
              <a:spcBef>
                <a:spcPts val="1200"/>
              </a:spcBef>
            </a:pPr>
            <a:r>
              <a:rPr lang="en-US" dirty="0"/>
              <a:t>Setup a debug configuration</a:t>
            </a:r>
          </a:p>
          <a:p>
            <a:pPr>
              <a:spcBef>
                <a:spcPts val="1200"/>
              </a:spcBef>
            </a:pPr>
            <a:r>
              <a:rPr lang="en-US" dirty="0"/>
              <a:t>Configure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Apache XAMPP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as Web server</a:t>
            </a:r>
          </a:p>
          <a:p>
            <a:pPr lvl="1"/>
            <a:r>
              <a:rPr lang="en-US" dirty="0"/>
              <a:t>Host: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localhost</a:t>
            </a:r>
          </a:p>
          <a:p>
            <a:pPr lvl="1"/>
            <a:r>
              <a:rPr lang="en-US" dirty="0"/>
              <a:t>Port: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05" y="2684832"/>
            <a:ext cx="5540127" cy="36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  <a:r>
              <a:rPr lang="en-US" dirty="0"/>
              <a:t> and run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 mode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7" y="1928998"/>
            <a:ext cx="8466554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2703599" cy="5570355"/>
          </a:xfrm>
        </p:spPr>
        <p:txBody>
          <a:bodyPr/>
          <a:lstStyle/>
          <a:p>
            <a:r>
              <a:rPr lang="en-US" dirty="0"/>
              <a:t>Enjoy the Debugging Experience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229704"/>
            <a:ext cx="7740266" cy="52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0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sz="3200" dirty="0"/>
              <a:t> is easy-to-install package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PHP + Apache + MySQL + admin panel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dirty="0"/>
              <a:t>PHP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200" dirty="0"/>
              <a:t> simplify PHP development</a:t>
            </a:r>
          </a:p>
          <a:p>
            <a:pPr lvl="1">
              <a:lnSpc>
                <a:spcPct val="110000"/>
              </a:lnSpc>
            </a:pPr>
            <a:r>
              <a:rPr lang="en-US" sz="3000" noProof="1"/>
              <a:t>phpStorm</a:t>
            </a:r>
            <a:r>
              <a:rPr lang="en-US" sz="3000" dirty="0"/>
              <a:t>, Eclipse / </a:t>
            </a:r>
            <a:r>
              <a:rPr lang="en-US" sz="3000" noProof="1"/>
              <a:t>Aptana</a:t>
            </a:r>
            <a:r>
              <a:rPr lang="en-US" sz="3000" dirty="0"/>
              <a:t>, NetBeans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sz="3200" dirty="0"/>
              <a:t> can debug PHP scripts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Install </a:t>
            </a:r>
            <a:r>
              <a:rPr lang="en-US" sz="3000" noProof="1"/>
              <a:t>Xdebug</a:t>
            </a:r>
            <a:r>
              <a:rPr lang="en-US" sz="3000" dirty="0"/>
              <a:t> extension in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Configure </a:t>
            </a:r>
            <a:r>
              <a:rPr lang="en-US" sz="3000" noProof="1"/>
              <a:t>Xdebug</a:t>
            </a:r>
            <a:r>
              <a:rPr lang="en-US" sz="3000" dirty="0"/>
              <a:t> in your IDE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363331"/>
            <a:ext cx="3581400" cy="2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4419600"/>
            <a:ext cx="3581399" cy="1772143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XAMPP: PHP + MySQL Dev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11264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#tech-</a:t>
            </a:r>
            <a:r>
              <a:rPr lang="en-US" sz="11500" b="1"/>
              <a:t>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/>
              <a:t>XAMPP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Install and Configure XAMPP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762000"/>
            <a:ext cx="4777528" cy="370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069425"/>
            <a:ext cx="1973704" cy="2400452"/>
          </a:xfrm>
          <a:prstGeom prst="roundRect">
            <a:avLst>
              <a:gd name="adj" fmla="val 2374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1" y="1826562"/>
            <a:ext cx="4170573" cy="28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XAMPP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(/ˈzæmp/ or /ˈɛks.æmp/)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PHP + MySQL + Apache + tools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Free, open source software package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Runs on Windows, Linux and Mac OS X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Apache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Web server + OpenSSL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MySQL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database +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phpMyAdmin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Scripting languages: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and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Perl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Admin panel 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for simplified administration</a:t>
            </a:r>
            <a:endParaRPr lang="en-US" dirty="0">
              <a:solidFill>
                <a:srgbClr val="F3BE60"/>
              </a:solidFill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2261901"/>
            <a:ext cx="2507104" cy="3049182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15361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7413"/>
            <a:ext cx="11804821" cy="53440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Downloading</a:t>
            </a:r>
            <a:r>
              <a:rPr lang="en-US" dirty="0"/>
              <a:t> XAMPP:</a:t>
            </a:r>
          </a:p>
          <a:p>
            <a:pPr lvl="1"/>
            <a:r>
              <a:rPr lang="en-US" b="1" u="sng" dirty="0">
                <a:solidFill>
                  <a:srgbClr val="F3BE60"/>
                </a:solidFill>
                <a:hlinkClick r:id="rId2"/>
              </a:rPr>
              <a:t>https://www.apachefriends.org/download.html</a:t>
            </a:r>
            <a:endParaRPr lang="en-US" b="1" u="sng" dirty="0">
              <a:solidFill>
                <a:srgbClr val="F3BE6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Installing</a:t>
            </a:r>
            <a:r>
              <a:rPr lang="en-US" dirty="0"/>
              <a:t> XAMPP for Windows:</a:t>
            </a:r>
          </a:p>
          <a:p>
            <a:pPr lvl="1"/>
            <a:r>
              <a:rPr lang="en-US" dirty="0"/>
              <a:t>Download the installer (run it as administrator)</a:t>
            </a:r>
          </a:p>
          <a:p>
            <a:pPr lvl="1"/>
            <a:r>
              <a:rPr lang="en-US" dirty="0"/>
              <a:t>Usual Windows installation: Next -&gt; Next -&gt; Finish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</a:t>
            </a:r>
            <a:r>
              <a:rPr lang="en-US" dirty="0"/>
              <a:t> XAMPP</a:t>
            </a:r>
          </a:p>
          <a:p>
            <a:pPr lvl="1"/>
            <a:r>
              <a:rPr lang="en-US" dirty="0"/>
              <a:t>XAMPP start as a tray icon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Download, Install and Run XAMPP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105712"/>
            <a:ext cx="4153329" cy="834777"/>
          </a:xfrm>
          <a:prstGeom prst="roundRect">
            <a:avLst>
              <a:gd name="adj" fmla="val 60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27" y="3048000"/>
            <a:ext cx="1960585" cy="32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7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XAMPP: Collision with Skype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219200"/>
            <a:ext cx="6631816" cy="51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2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 Control Panel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066800"/>
            <a:ext cx="8361251" cy="540038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62108" y="550608"/>
            <a:ext cx="1752600" cy="990600"/>
          </a:xfrm>
          <a:prstGeom prst="wedgeRoundRectCallout">
            <a:avLst>
              <a:gd name="adj1" fmla="val -109672"/>
              <a:gd name="adj2" fmla="val 1643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Used TCP ports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8012" y="2438400"/>
            <a:ext cx="2192246" cy="1049840"/>
          </a:xfrm>
          <a:prstGeom prst="wedgeRoundRectCallout">
            <a:avLst>
              <a:gd name="adj1" fmla="val 101465"/>
              <a:gd name="adj2" fmla="val -432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Windows process IDs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618412" y="4343400"/>
            <a:ext cx="1828800" cy="1524000"/>
          </a:xfrm>
          <a:prstGeom prst="wedgeRoundRectCallout">
            <a:avLst>
              <a:gd name="adj1" fmla="val -100264"/>
              <a:gd name="adj2" fmla="val -169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System messages (logs)</a:t>
            </a:r>
          </a:p>
        </p:txBody>
      </p:sp>
    </p:spTree>
    <p:extLst>
      <p:ext uri="{BB962C8B-B14F-4D97-AF65-F5344CB8AC3E}">
        <p14:creationId xmlns:p14="http://schemas.microsoft.com/office/powerpoint/2010/main" val="1747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of public HTML files (document root)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./htdocs</a:t>
            </a:r>
            <a:endParaRPr lang="en-US" dirty="0"/>
          </a:p>
          <a:p>
            <a:r>
              <a:rPr lang="en-US" dirty="0"/>
              <a:t>Location of Apache Web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./apache</a:t>
            </a:r>
            <a:endParaRPr lang="en-US" dirty="0"/>
          </a:p>
          <a:p>
            <a:r>
              <a:rPr lang="en-US" dirty="0"/>
              <a:t>Location of PHP interpreter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./php</a:t>
            </a:r>
            <a:endParaRPr lang="en-US" dirty="0"/>
          </a:p>
          <a:p>
            <a:r>
              <a:rPr lang="en-US" dirty="0"/>
              <a:t>Location of MySQL database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./mysql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Directories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33" y="1226894"/>
            <a:ext cx="1969179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821</Words>
  <Application>Microsoft Office PowerPoint</Application>
  <PresentationFormat>Custom</PresentationFormat>
  <Paragraphs>169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(Body)</vt:lpstr>
      <vt:lpstr>Consolas</vt:lpstr>
      <vt:lpstr>Wingdings</vt:lpstr>
      <vt:lpstr>Wingdings 2</vt:lpstr>
      <vt:lpstr>SoftUni 16x9</vt:lpstr>
      <vt:lpstr>XAMPP</vt:lpstr>
      <vt:lpstr>Table of Contents</vt:lpstr>
      <vt:lpstr>Have a Question?</vt:lpstr>
      <vt:lpstr>XAMPP</vt:lpstr>
      <vt:lpstr>What is XAMPP?</vt:lpstr>
      <vt:lpstr>Download, Install and Run XAMPP</vt:lpstr>
      <vt:lpstr>XAMPP: Collision with Skype</vt:lpstr>
      <vt:lpstr>XAMPP Control Panel</vt:lpstr>
      <vt:lpstr>XAMPP Directories</vt:lpstr>
      <vt:lpstr>XAMPP Configuration Files</vt:lpstr>
      <vt:lpstr>PHP IDEs</vt:lpstr>
      <vt:lpstr>PHP Storm</vt:lpstr>
      <vt:lpstr>NetBeans for PHP</vt:lpstr>
      <vt:lpstr>Eclipse PDT / Aptana Studio</vt:lpstr>
      <vt:lpstr>Debugging PHP</vt:lpstr>
      <vt:lpstr>Xdebug</vt:lpstr>
      <vt:lpstr>Check for Xdebug with phpinfo()</vt:lpstr>
      <vt:lpstr>Download Xdebug</vt:lpstr>
      <vt:lpstr>Enable the XDdebug Extension in php.ini</vt:lpstr>
      <vt:lpstr>Restart Apache and Your IDE</vt:lpstr>
      <vt:lpstr>Check Again for Xdebug with phpinfo()</vt:lpstr>
      <vt:lpstr>Debugging in PHP Storm</vt:lpstr>
      <vt:lpstr>Debugging in PHP Storm (2)</vt:lpstr>
      <vt:lpstr>Debugging in PHP Storm (2)</vt:lpstr>
      <vt:lpstr>Summary</vt:lpstr>
      <vt:lpstr>XAMPP: PHP + MySQL Dev Environment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XAMPP</dc:title>
  <dc:subject>PHP and MySQL Course</dc:subject>
  <dc:creator/>
  <cp:keywords>XAMPP, PHP, MySQL, Apache, phpMyAdmin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2017-07-14T07:50:28Z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